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Onest"/>
      <p:regular r:id="rId11"/>
      <p:bold r:id="rId12"/>
    </p:embeddedFont>
    <p:embeddedFont>
      <p:font typeface="Barlow Semi Condensed"/>
      <p:regular r:id="rId13"/>
      <p:bold r:id="rId14"/>
      <p:italic r:id="rId15"/>
      <p:boldItalic r:id="rId16"/>
    </p:embeddedFont>
    <p:embeddedFont>
      <p:font typeface="Barlow Semi Condensed Black"/>
      <p:bold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Onest-regular.fntdata"/><Relationship Id="rId10" Type="http://schemas.openxmlformats.org/officeDocument/2006/relationships/slide" Target="slides/slide5.xml"/><Relationship Id="rId13" Type="http://schemas.openxmlformats.org/officeDocument/2006/relationships/font" Target="fonts/BarlowSemiCondensed-regular.fntdata"/><Relationship Id="rId12" Type="http://schemas.openxmlformats.org/officeDocument/2006/relationships/font" Target="fonts/Ones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BarlowSemiCondensed-italic.fntdata"/><Relationship Id="rId14" Type="http://schemas.openxmlformats.org/officeDocument/2006/relationships/font" Target="fonts/BarlowSemiCondensed-bold.fntdata"/><Relationship Id="rId17" Type="http://schemas.openxmlformats.org/officeDocument/2006/relationships/font" Target="fonts/BarlowSemiCondensedBlack-bold.fntdata"/><Relationship Id="rId16" Type="http://schemas.openxmlformats.org/officeDocument/2006/relationships/font" Target="fonts/BarlowSemiCondense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BarlowSemiCondensedBlack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6487404dc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6487404d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6487404dc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6487404dc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6487404dc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6487404dc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6487404dc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6487404dc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742650" y="509750"/>
            <a:ext cx="165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Who am I?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55" name="Google Shape;55;p13" title="dji_fly_20230718_211640_420_1689729471012_photo_optimize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875" y="269300"/>
            <a:ext cx="2264525" cy="1698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 title="IMG_8892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675" y="2100875"/>
            <a:ext cx="2054650" cy="27395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3"/>
          <p:cNvCxnSpPr/>
          <p:nvPr/>
        </p:nvCxnSpPr>
        <p:spPr>
          <a:xfrm>
            <a:off x="3671700" y="1063850"/>
            <a:ext cx="1800600" cy="0"/>
          </a:xfrm>
          <a:prstGeom prst="straightConnector1">
            <a:avLst/>
          </a:prstGeom>
          <a:noFill/>
          <a:ln cap="flat" cmpd="sng" w="38100">
            <a:solidFill>
              <a:srgbClr val="F3C1ED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8" name="Google Shape;58;p13" title="Screenshot 2025-08-21 at 9.16.51 AM.png"/>
          <p:cNvPicPr preferRelativeResize="0"/>
          <p:nvPr/>
        </p:nvPicPr>
        <p:blipFill rotWithShape="1">
          <a:blip r:embed="rId5">
            <a:alphaModFix/>
          </a:blip>
          <a:srcRect b="10224" l="3510" r="3136" t="8435"/>
          <a:stretch/>
        </p:blipFill>
        <p:spPr>
          <a:xfrm>
            <a:off x="3742650" y="2189525"/>
            <a:ext cx="4704425" cy="256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 title="Screenshot 2025-08-21 at 9.17.33 AM.png"/>
          <p:cNvPicPr preferRelativeResize="0"/>
          <p:nvPr/>
        </p:nvPicPr>
        <p:blipFill rotWithShape="1">
          <a:blip r:embed="rId6">
            <a:alphaModFix/>
          </a:blip>
          <a:srcRect b="9885" l="3805" r="4054" t="6201"/>
          <a:stretch/>
        </p:blipFill>
        <p:spPr>
          <a:xfrm>
            <a:off x="5668525" y="269300"/>
            <a:ext cx="2778552" cy="1581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14"/>
          <p:cNvGrpSpPr/>
          <p:nvPr/>
        </p:nvGrpSpPr>
        <p:grpSpPr>
          <a:xfrm>
            <a:off x="318662" y="2205147"/>
            <a:ext cx="8506683" cy="2497528"/>
            <a:chOff x="637000" y="1416450"/>
            <a:chExt cx="7870000" cy="2310600"/>
          </a:xfrm>
        </p:grpSpPr>
        <p:sp>
          <p:nvSpPr>
            <p:cNvPr id="65" name="Google Shape;65;p14"/>
            <p:cNvSpPr/>
            <p:nvPr/>
          </p:nvSpPr>
          <p:spPr>
            <a:xfrm>
              <a:off x="637000" y="1416450"/>
              <a:ext cx="2524200" cy="2310600"/>
            </a:xfrm>
            <a:prstGeom prst="roundRect">
              <a:avLst>
                <a:gd fmla="val 10795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t" bIns="49400" lIns="49400" spcFirstLastPara="1" rIns="49400" wrap="square" tIns="49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459">
                <a:solidFill>
                  <a:srgbClr val="E3E9BD"/>
                </a:solidFill>
                <a:latin typeface="Barlow Semi Condensed Black"/>
                <a:ea typeface="Barlow Semi Condensed Black"/>
                <a:cs typeface="Barlow Semi Condensed Black"/>
                <a:sym typeface="Barlow Semi Condensed Black"/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641250" y="1826750"/>
              <a:ext cx="2524200" cy="848400"/>
            </a:xfrm>
            <a:prstGeom prst="homePlate">
              <a:avLst>
                <a:gd fmla="val 50581" name="adj"/>
              </a:avLst>
            </a:prstGeom>
            <a:solidFill>
              <a:srgbClr val="E0F0A9"/>
            </a:solidFill>
            <a:ln>
              <a:noFill/>
            </a:ln>
          </p:spPr>
          <p:txBody>
            <a:bodyPr anchorCtr="0" anchor="ctr" bIns="98825" lIns="98825" spcFirstLastPara="1" rIns="98825" wrap="square" tIns="988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13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67" name="Google Shape;67;p14"/>
            <p:cNvSpPr txBox="1"/>
            <p:nvPr/>
          </p:nvSpPr>
          <p:spPr>
            <a:xfrm>
              <a:off x="637000" y="1856950"/>
              <a:ext cx="2390100" cy="78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98825" spcFirstLastPara="1" rIns="0" wrap="square" tIns="0">
              <a:noAutofit/>
            </a:bodyPr>
            <a:lstStyle/>
            <a:p>
              <a:pPr indent="0" lvl="0" marL="0" rtl="0" algn="l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10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0-2 Years</a:t>
              </a:r>
              <a:endParaRPr b="1" sz="2810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68" name="Google Shape;68;p14"/>
            <p:cNvSpPr txBox="1"/>
            <p:nvPr/>
          </p:nvSpPr>
          <p:spPr>
            <a:xfrm>
              <a:off x="637000" y="2721050"/>
              <a:ext cx="2524200" cy="88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9400" lIns="98825" spcFirstLastPara="1" rIns="98825" wrap="square" tIns="49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97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Start an entry level </a:t>
              </a:r>
              <a:r>
                <a:rPr lang="en" sz="1297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cyber security</a:t>
              </a:r>
              <a:r>
                <a:rPr lang="en" sz="1297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 job with the same </a:t>
              </a:r>
              <a:r>
                <a:rPr lang="en" sz="1297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interests</a:t>
              </a:r>
              <a:r>
                <a:rPr lang="en" sz="1297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 and values as me.</a:t>
              </a:r>
              <a:endParaRPr sz="1297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3307775" y="1416450"/>
              <a:ext cx="2524200" cy="2310600"/>
            </a:xfrm>
            <a:prstGeom prst="roundRect">
              <a:avLst>
                <a:gd fmla="val 10795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t" bIns="49400" lIns="49400" spcFirstLastPara="1" rIns="49400" wrap="square" tIns="49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459">
                <a:solidFill>
                  <a:srgbClr val="E3E9BD"/>
                </a:solidFill>
                <a:latin typeface="Barlow Semi Condensed Black"/>
                <a:ea typeface="Barlow Semi Condensed Black"/>
                <a:cs typeface="Barlow Semi Condensed Black"/>
                <a:sym typeface="Barlow Semi Condensed Black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3312025" y="1826750"/>
              <a:ext cx="2524200" cy="848400"/>
            </a:xfrm>
            <a:prstGeom prst="homePlate">
              <a:avLst>
                <a:gd fmla="val 50581" name="adj"/>
              </a:avLst>
            </a:prstGeom>
            <a:solidFill>
              <a:srgbClr val="F3C1ED"/>
            </a:solidFill>
            <a:ln>
              <a:noFill/>
            </a:ln>
          </p:spPr>
          <p:txBody>
            <a:bodyPr anchorCtr="0" anchor="ctr" bIns="98825" lIns="98825" spcFirstLastPara="1" rIns="98825" wrap="square" tIns="988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10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2-5 Years</a:t>
              </a:r>
              <a:endParaRPr b="1" sz="2810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71" name="Google Shape;71;p14"/>
            <p:cNvSpPr txBox="1"/>
            <p:nvPr/>
          </p:nvSpPr>
          <p:spPr>
            <a:xfrm>
              <a:off x="3307775" y="2721050"/>
              <a:ext cx="2524200" cy="88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9400" lIns="98825" spcFirstLastPara="1" rIns="98825" wrap="square" tIns="49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97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Contribute new ideas and work on </a:t>
              </a:r>
              <a:r>
                <a:rPr lang="en" sz="1297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experimental/new ideas in the workplace.</a:t>
              </a:r>
              <a:endParaRPr sz="1297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5978550" y="1416450"/>
              <a:ext cx="2524200" cy="2310600"/>
            </a:xfrm>
            <a:prstGeom prst="roundRect">
              <a:avLst>
                <a:gd fmla="val 10795" name="adj"/>
              </a:avLst>
            </a:prstGeom>
            <a:solidFill>
              <a:srgbClr val="F3F3F3"/>
            </a:solidFill>
            <a:ln>
              <a:noFill/>
            </a:ln>
          </p:spPr>
          <p:txBody>
            <a:bodyPr anchorCtr="0" anchor="t" bIns="49400" lIns="49400" spcFirstLastPara="1" rIns="49400" wrap="square" tIns="49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459">
                <a:solidFill>
                  <a:srgbClr val="E3E9BD"/>
                </a:solidFill>
                <a:latin typeface="Barlow Semi Condensed Black"/>
                <a:ea typeface="Barlow Semi Condensed Black"/>
                <a:cs typeface="Barlow Semi Condensed Black"/>
                <a:sym typeface="Barlow Semi Condensed Black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5982800" y="1826750"/>
              <a:ext cx="2524200" cy="848400"/>
            </a:xfrm>
            <a:prstGeom prst="homePlate">
              <a:avLst>
                <a:gd fmla="val 50581" name="adj"/>
              </a:avLst>
            </a:prstGeom>
            <a:solidFill>
              <a:srgbClr val="DDC0AD"/>
            </a:solidFill>
            <a:ln>
              <a:noFill/>
            </a:ln>
          </p:spPr>
          <p:txBody>
            <a:bodyPr anchorCtr="0" anchor="ctr" bIns="98825" lIns="98825" spcFirstLastPara="1" rIns="98825" wrap="square" tIns="988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13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74" name="Google Shape;74;p14"/>
            <p:cNvSpPr txBox="1"/>
            <p:nvPr/>
          </p:nvSpPr>
          <p:spPr>
            <a:xfrm>
              <a:off x="5978550" y="1856950"/>
              <a:ext cx="2390100" cy="78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98825" spcFirstLastPara="1" rIns="0" wrap="square" tIns="0">
              <a:noAutofit/>
            </a:bodyPr>
            <a:lstStyle/>
            <a:p>
              <a:pPr indent="494205" lvl="0" marL="494206" rtl="0" algn="l">
                <a:lnSpc>
                  <a:spcPct val="7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810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5+</a:t>
              </a:r>
              <a:endParaRPr b="1" sz="2810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  <p:sp>
          <p:nvSpPr>
            <p:cNvPr id="75" name="Google Shape;75;p14"/>
            <p:cNvSpPr txBox="1"/>
            <p:nvPr/>
          </p:nvSpPr>
          <p:spPr>
            <a:xfrm>
              <a:off x="5978550" y="2721050"/>
              <a:ext cx="2524200" cy="88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9400" lIns="98825" spcFirstLastPara="1" rIns="98825" wrap="square" tIns="49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97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Lead </a:t>
              </a:r>
              <a:r>
                <a:rPr lang="en" sz="1297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teams and projects in a collaborative and passionate organization.</a:t>
              </a:r>
              <a:endParaRPr sz="1297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</p:grpSp>
      <p:sp>
        <p:nvSpPr>
          <p:cNvPr id="76" name="Google Shape;76;p14"/>
          <p:cNvSpPr txBox="1"/>
          <p:nvPr/>
        </p:nvSpPr>
        <p:spPr>
          <a:xfrm>
            <a:off x="1528200" y="618100"/>
            <a:ext cx="6087600" cy="73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During this 6 month program I hope to be able to gain the technical and soft skills required to </a:t>
            </a:r>
            <a:r>
              <a:rPr lang="en" sz="1800">
                <a:solidFill>
                  <a:schemeClr val="dk1"/>
                </a:solidFill>
              </a:rPr>
              <a:t>succeed in a company.</a:t>
            </a:r>
            <a:r>
              <a:rPr lang="en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77" name="Google Shape;77;p14"/>
          <p:cNvCxnSpPr/>
          <p:nvPr/>
        </p:nvCxnSpPr>
        <p:spPr>
          <a:xfrm>
            <a:off x="3530925" y="1357000"/>
            <a:ext cx="1853400" cy="0"/>
          </a:xfrm>
          <a:prstGeom prst="straightConnector1">
            <a:avLst/>
          </a:prstGeom>
          <a:noFill/>
          <a:ln cap="flat" cmpd="sng" w="38100">
            <a:solidFill>
              <a:srgbClr val="F3C1E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4"/>
          <p:cNvCxnSpPr/>
          <p:nvPr/>
        </p:nvCxnSpPr>
        <p:spPr>
          <a:xfrm flipH="1" rot="10800000">
            <a:off x="1770100" y="1353325"/>
            <a:ext cx="1594200" cy="9000"/>
          </a:xfrm>
          <a:prstGeom prst="straightConnector1">
            <a:avLst/>
          </a:prstGeom>
          <a:noFill/>
          <a:ln cap="flat" cmpd="sng" w="38100">
            <a:solidFill>
              <a:srgbClr val="E0F0A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4"/>
          <p:cNvCxnSpPr/>
          <p:nvPr/>
        </p:nvCxnSpPr>
        <p:spPr>
          <a:xfrm flipH="1" rot="10800000">
            <a:off x="5653225" y="1355700"/>
            <a:ext cx="1677600" cy="15900"/>
          </a:xfrm>
          <a:prstGeom prst="straightConnector1">
            <a:avLst/>
          </a:prstGeom>
          <a:noFill/>
          <a:ln cap="flat" cmpd="sng" w="38100">
            <a:solidFill>
              <a:srgbClr val="DDC0A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Cybersecurity</a:t>
            </a:r>
            <a:endParaRPr/>
          </a:p>
        </p:txBody>
      </p:sp>
      <p:grpSp>
        <p:nvGrpSpPr>
          <p:cNvPr id="85" name="Google Shape;85;p15"/>
          <p:cNvGrpSpPr/>
          <p:nvPr/>
        </p:nvGrpSpPr>
        <p:grpSpPr>
          <a:xfrm>
            <a:off x="3356961" y="224325"/>
            <a:ext cx="5134066" cy="2231100"/>
            <a:chOff x="1695450" y="1456200"/>
            <a:chExt cx="5753100" cy="2231100"/>
          </a:xfrm>
        </p:grpSpPr>
        <p:sp>
          <p:nvSpPr>
            <p:cNvPr id="86" name="Google Shape;86;p15"/>
            <p:cNvSpPr/>
            <p:nvPr/>
          </p:nvSpPr>
          <p:spPr>
            <a:xfrm>
              <a:off x="1695450" y="1456200"/>
              <a:ext cx="5753100" cy="2231100"/>
            </a:xfrm>
            <a:prstGeom prst="roundRect">
              <a:avLst>
                <a:gd fmla="val 16667" name="adj"/>
              </a:avLst>
            </a:prstGeom>
            <a:solidFill>
              <a:srgbClr val="E0F0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nest"/>
                <a:ea typeface="Onest"/>
                <a:cs typeface="Onest"/>
                <a:sym typeface="Onest"/>
              </a:endParaRPr>
            </a:p>
          </p:txBody>
        </p:sp>
        <p:sp>
          <p:nvSpPr>
            <p:cNvPr id="87" name="Google Shape;87;p15"/>
            <p:cNvSpPr txBox="1"/>
            <p:nvPr/>
          </p:nvSpPr>
          <p:spPr>
            <a:xfrm>
              <a:off x="2786000" y="2291625"/>
              <a:ext cx="41808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0" spcFirstLastPara="1" rIns="91425" wrap="square" tIns="91425">
              <a:norm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latin typeface="Onest"/>
                  <a:ea typeface="Onest"/>
                  <a:cs typeface="Onest"/>
                  <a:sym typeface="Onest"/>
                </a:rPr>
                <a:t>Dynamic problem solving work</a:t>
              </a:r>
              <a:endParaRPr sz="1700">
                <a:latin typeface="Onest"/>
                <a:ea typeface="Onest"/>
                <a:cs typeface="Onest"/>
                <a:sym typeface="Onest"/>
              </a:endParaRPr>
            </a:p>
          </p:txBody>
        </p:sp>
        <p:sp>
          <p:nvSpPr>
            <p:cNvPr id="88" name="Google Shape;88;p15"/>
            <p:cNvSpPr txBox="1"/>
            <p:nvPr/>
          </p:nvSpPr>
          <p:spPr>
            <a:xfrm>
              <a:off x="2786000" y="1698100"/>
              <a:ext cx="41808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0" spcFirstLastPara="1" rIns="91425" wrap="square" tIns="91425">
              <a:norm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latin typeface="Onest"/>
                  <a:ea typeface="Onest"/>
                  <a:cs typeface="Onest"/>
                  <a:sym typeface="Onest"/>
                </a:rPr>
                <a:t>Collaborative and social</a:t>
              </a:r>
              <a:endParaRPr sz="1700">
                <a:latin typeface="Onest"/>
                <a:ea typeface="Onest"/>
                <a:cs typeface="Onest"/>
                <a:sym typeface="Onest"/>
              </a:endParaRPr>
            </a:p>
          </p:txBody>
        </p:sp>
        <p:sp>
          <p:nvSpPr>
            <p:cNvPr id="89" name="Google Shape;89;p15"/>
            <p:cNvSpPr txBox="1"/>
            <p:nvPr/>
          </p:nvSpPr>
          <p:spPr>
            <a:xfrm>
              <a:off x="2786000" y="2885125"/>
              <a:ext cx="41808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0" spcFirstLastPara="1" rIns="91425" wrap="square" tIns="91425">
              <a:norm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latin typeface="Onest"/>
                  <a:ea typeface="Onest"/>
                  <a:cs typeface="Onest"/>
                  <a:sym typeface="Onest"/>
                </a:rPr>
                <a:t>Understanding of networks</a:t>
              </a:r>
              <a:endParaRPr sz="1700">
                <a:latin typeface="Onest"/>
                <a:ea typeface="Onest"/>
                <a:cs typeface="Onest"/>
                <a:sym typeface="Onest"/>
              </a:endParaRPr>
            </a:p>
          </p:txBody>
        </p:sp>
        <p:cxnSp>
          <p:nvCxnSpPr>
            <p:cNvPr id="90" name="Google Shape;90;p15"/>
            <p:cNvCxnSpPr/>
            <p:nvPr/>
          </p:nvCxnSpPr>
          <p:spPr>
            <a:xfrm flipH="1" rot="10800000">
              <a:off x="2402925" y="2170225"/>
              <a:ext cx="4563900" cy="6600"/>
            </a:xfrm>
            <a:prstGeom prst="straightConnector1">
              <a:avLst/>
            </a:prstGeom>
            <a:noFill/>
            <a:ln cap="flat" cmpd="sng" w="9525">
              <a:solidFill>
                <a:srgbClr val="005A5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" name="Google Shape;91;p15"/>
            <p:cNvCxnSpPr/>
            <p:nvPr/>
          </p:nvCxnSpPr>
          <p:spPr>
            <a:xfrm flipH="1" rot="10800000">
              <a:off x="2402925" y="2761639"/>
              <a:ext cx="4563900" cy="6600"/>
            </a:xfrm>
            <a:prstGeom prst="straightConnector1">
              <a:avLst/>
            </a:prstGeom>
            <a:noFill/>
            <a:ln cap="flat" cmpd="sng" w="9525">
              <a:solidFill>
                <a:srgbClr val="005A5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" name="Google Shape;92;p15"/>
            <p:cNvCxnSpPr/>
            <p:nvPr/>
          </p:nvCxnSpPr>
          <p:spPr>
            <a:xfrm flipH="1" rot="10800000">
              <a:off x="2402925" y="3358250"/>
              <a:ext cx="4563900" cy="6600"/>
            </a:xfrm>
            <a:prstGeom prst="straightConnector1">
              <a:avLst/>
            </a:prstGeom>
            <a:noFill/>
            <a:ln cap="flat" cmpd="sng" w="9525">
              <a:solidFill>
                <a:srgbClr val="005A5A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3" name="Google Shape;93;p15"/>
            <p:cNvSpPr/>
            <p:nvPr/>
          </p:nvSpPr>
          <p:spPr>
            <a:xfrm>
              <a:off x="2098975" y="1852225"/>
              <a:ext cx="375000" cy="324600"/>
            </a:xfrm>
            <a:prstGeom prst="triangle">
              <a:avLst>
                <a:gd fmla="val 50000" name="adj"/>
              </a:avLst>
            </a:prstGeom>
            <a:solidFill>
              <a:srgbClr val="005A5A"/>
            </a:solidFill>
            <a:ln cap="flat" cmpd="sng" w="9525">
              <a:solidFill>
                <a:srgbClr val="005A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nest"/>
                <a:ea typeface="Onest"/>
                <a:cs typeface="Onest"/>
                <a:sym typeface="Onest"/>
              </a:endParaRPr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2098975" y="2446238"/>
              <a:ext cx="375000" cy="324600"/>
            </a:xfrm>
            <a:prstGeom prst="triangle">
              <a:avLst>
                <a:gd fmla="val 50000" name="adj"/>
              </a:avLst>
            </a:prstGeom>
            <a:solidFill>
              <a:srgbClr val="005A5A"/>
            </a:solidFill>
            <a:ln cap="flat" cmpd="sng" w="9525">
              <a:solidFill>
                <a:srgbClr val="005A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nest"/>
                <a:ea typeface="Onest"/>
                <a:cs typeface="Onest"/>
                <a:sym typeface="Onest"/>
              </a:endParaRPr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2098975" y="3040250"/>
              <a:ext cx="375000" cy="324600"/>
            </a:xfrm>
            <a:prstGeom prst="triangle">
              <a:avLst>
                <a:gd fmla="val 50000" name="adj"/>
              </a:avLst>
            </a:prstGeom>
            <a:solidFill>
              <a:srgbClr val="005A5A"/>
            </a:solidFill>
            <a:ln cap="flat" cmpd="sng" w="9525">
              <a:solidFill>
                <a:srgbClr val="005A5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nest"/>
                <a:ea typeface="Onest"/>
                <a:cs typeface="Onest"/>
                <a:sym typeface="Onest"/>
              </a:endParaRPr>
            </a:p>
          </p:txBody>
        </p:sp>
      </p:grpSp>
      <p:pic>
        <p:nvPicPr>
          <p:cNvPr id="96" name="Google Shape;9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775" y="2796725"/>
            <a:ext cx="3393750" cy="21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8884" y="2796725"/>
            <a:ext cx="3788353" cy="2129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5"/>
          <p:cNvCxnSpPr/>
          <p:nvPr/>
        </p:nvCxnSpPr>
        <p:spPr>
          <a:xfrm flipH="1" rot="10800000">
            <a:off x="418150" y="1017725"/>
            <a:ext cx="1974600" cy="11700"/>
          </a:xfrm>
          <a:prstGeom prst="straightConnector1">
            <a:avLst/>
          </a:prstGeom>
          <a:noFill/>
          <a:ln cap="flat" cmpd="sng" w="38100">
            <a:solidFill>
              <a:srgbClr val="F3C1E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/>
        </p:nvSpPr>
        <p:spPr>
          <a:xfrm>
            <a:off x="476225" y="255550"/>
            <a:ext cx="3740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All in one CLI pentesting tool</a:t>
            </a:r>
            <a:endParaRPr sz="2200">
              <a:solidFill>
                <a:schemeClr val="dk1"/>
              </a:solidFill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476225" y="778750"/>
            <a:ext cx="5338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My project is a pentesting tool </a:t>
            </a:r>
            <a:r>
              <a:rPr lang="en" sz="1800">
                <a:solidFill>
                  <a:schemeClr val="dk1"/>
                </a:solidFill>
              </a:rPr>
              <a:t>designed to group all the steps of the pestesting process together. In doing so this removes the need for repetitive work and lowers testing time.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7925" y="304800"/>
            <a:ext cx="2401531" cy="18011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p16"/>
          <p:cNvCxnSpPr/>
          <p:nvPr/>
        </p:nvCxnSpPr>
        <p:spPr>
          <a:xfrm flipH="1" rot="10800000">
            <a:off x="476225" y="743350"/>
            <a:ext cx="4971600" cy="1200"/>
          </a:xfrm>
          <a:prstGeom prst="straightConnector1">
            <a:avLst/>
          </a:prstGeom>
          <a:noFill/>
          <a:ln cap="flat" cmpd="sng" w="38100">
            <a:solidFill>
              <a:srgbClr val="F3C1ED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5150" y="2189300"/>
            <a:ext cx="3689267" cy="27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0F0A9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/>
        </p:nvSpPr>
        <p:spPr>
          <a:xfrm>
            <a:off x="3466200" y="2248500"/>
            <a:ext cx="2211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Thank you.</a:t>
            </a:r>
            <a:endParaRPr sz="3200">
              <a:solidFill>
                <a:schemeClr val="dk1"/>
              </a:solidFill>
            </a:endParaRPr>
          </a:p>
        </p:txBody>
      </p:sp>
      <p:cxnSp>
        <p:nvCxnSpPr>
          <p:cNvPr id="113" name="Google Shape;113;p17"/>
          <p:cNvCxnSpPr/>
          <p:nvPr/>
        </p:nvCxnSpPr>
        <p:spPr>
          <a:xfrm flipH="1" rot="10800000">
            <a:off x="3461525" y="2845800"/>
            <a:ext cx="2079300" cy="11700"/>
          </a:xfrm>
          <a:prstGeom prst="straightConnector1">
            <a:avLst/>
          </a:prstGeom>
          <a:noFill/>
          <a:ln cap="flat" cmpd="sng" w="38100">
            <a:solidFill>
              <a:srgbClr val="F3C1E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